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nva Sans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Luciole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706090"/>
            <a:ext cx="160060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4408309" y="597272"/>
            <a:ext cx="2626441" cy="2471945"/>
          </a:xfrm>
          <a:custGeom>
            <a:avLst/>
            <a:gdLst/>
            <a:ahLst/>
            <a:cxnLst/>
            <a:rect l="l" t="t" r="r" b="b"/>
            <a:pathLst>
              <a:path w="2626441" h="2471945">
                <a:moveTo>
                  <a:pt x="0" y="0"/>
                </a:moveTo>
                <a:lnTo>
                  <a:pt x="2626441" y="0"/>
                </a:lnTo>
                <a:lnTo>
                  <a:pt x="2626441" y="2471944"/>
                </a:lnTo>
                <a:lnTo>
                  <a:pt x="0" y="2471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033313"/>
            <a:ext cx="16006050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ONLINE OTR VERIFICATION</a:t>
            </a:r>
          </a:p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FOR GNDEC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96259" y="2093180"/>
            <a:ext cx="12897477" cy="7254831"/>
          </a:xfrm>
          <a:custGeom>
            <a:avLst/>
            <a:gdLst/>
            <a:ahLst/>
            <a:cxnLst/>
            <a:rect l="l" t="t" r="r" b="b"/>
            <a:pathLst>
              <a:path w="12897477" h="7254831">
                <a:moveTo>
                  <a:pt x="0" y="0"/>
                </a:moveTo>
                <a:lnTo>
                  <a:pt x="12897476" y="0"/>
                </a:lnTo>
                <a:lnTo>
                  <a:pt x="12897476" y="7254830"/>
                </a:lnTo>
                <a:lnTo>
                  <a:pt x="0" y="7254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42975"/>
            <a:ext cx="910971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 User will click on Student login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7221" y="1986381"/>
            <a:ext cx="13338617" cy="7502972"/>
          </a:xfrm>
          <a:custGeom>
            <a:avLst/>
            <a:gdLst/>
            <a:ahLst/>
            <a:cxnLst/>
            <a:rect l="l" t="t" r="r" b="b"/>
            <a:pathLst>
              <a:path w="13338617" h="7502972">
                <a:moveTo>
                  <a:pt x="0" y="0"/>
                </a:moveTo>
                <a:lnTo>
                  <a:pt x="13338617" y="0"/>
                </a:lnTo>
                <a:lnTo>
                  <a:pt x="13338617" y="7502972"/>
                </a:lnTo>
                <a:lnTo>
                  <a:pt x="0" y="7502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60646" y="588328"/>
            <a:ext cx="11182112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Then user direct to student dashboard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94825" y="2420589"/>
            <a:ext cx="12698350" cy="7139336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942975"/>
            <a:ext cx="11250381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When user click on view details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4942" y="2065645"/>
            <a:ext cx="8100860" cy="6235726"/>
          </a:xfrm>
          <a:custGeom>
            <a:avLst/>
            <a:gdLst/>
            <a:ahLst/>
            <a:cxnLst/>
            <a:rect l="l" t="t" r="r" b="b"/>
            <a:pathLst>
              <a:path w="8100860" h="6235726">
                <a:moveTo>
                  <a:pt x="0" y="0"/>
                </a:moveTo>
                <a:lnTo>
                  <a:pt x="8100861" y="0"/>
                </a:lnTo>
                <a:lnTo>
                  <a:pt x="8100861" y="6235726"/>
                </a:lnTo>
                <a:lnTo>
                  <a:pt x="0" y="6235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3" r="-184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53083" y="2065645"/>
            <a:ext cx="8751553" cy="6463636"/>
          </a:xfrm>
          <a:custGeom>
            <a:avLst/>
            <a:gdLst/>
            <a:ahLst/>
            <a:cxnLst/>
            <a:rect l="l" t="t" r="r" b="b"/>
            <a:pathLst>
              <a:path w="8751553" h="6463636">
                <a:moveTo>
                  <a:pt x="0" y="0"/>
                </a:moveTo>
                <a:lnTo>
                  <a:pt x="8751553" y="0"/>
                </a:lnTo>
                <a:lnTo>
                  <a:pt x="8751553" y="6463636"/>
                </a:lnTo>
                <a:lnTo>
                  <a:pt x="0" y="6463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650" r="-1565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77888" y="731648"/>
            <a:ext cx="12208550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When user will click on upload documents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37053" y="1794142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88328"/>
            <a:ext cx="8688348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when user click on submit otr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1965021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8" y="0"/>
                </a:lnTo>
                <a:lnTo>
                  <a:pt x="113012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5668" y="409040"/>
            <a:ext cx="1767477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When user enter his OTR number and upload OTR card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8040" y="3883708"/>
            <a:ext cx="8555563" cy="4972266"/>
          </a:xfrm>
          <a:custGeom>
            <a:avLst/>
            <a:gdLst/>
            <a:ahLst/>
            <a:cxnLst/>
            <a:rect l="l" t="t" r="r" b="b"/>
            <a:pathLst>
              <a:path w="8555563" h="4972266">
                <a:moveTo>
                  <a:pt x="0" y="0"/>
                </a:moveTo>
                <a:lnTo>
                  <a:pt x="8555563" y="0"/>
                </a:lnTo>
                <a:lnTo>
                  <a:pt x="8555563" y="4972266"/>
                </a:lnTo>
                <a:lnTo>
                  <a:pt x="0" y="4972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31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3883708"/>
            <a:ext cx="8763315" cy="4929365"/>
          </a:xfrm>
          <a:custGeom>
            <a:avLst/>
            <a:gdLst/>
            <a:ahLst/>
            <a:cxnLst/>
            <a:rect l="l" t="t" r="r" b="b"/>
            <a:pathLst>
              <a:path w="8763315" h="4929365">
                <a:moveTo>
                  <a:pt x="0" y="0"/>
                </a:moveTo>
                <a:lnTo>
                  <a:pt x="8763315" y="0"/>
                </a:lnTo>
                <a:lnTo>
                  <a:pt x="8763315" y="4929364"/>
                </a:lnTo>
                <a:lnTo>
                  <a:pt x="0" y="4929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32428" y="2374082"/>
            <a:ext cx="5712976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Vision and missions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55694" y="2374082"/>
            <a:ext cx="1247418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867862"/>
            <a:ext cx="16238648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When student click on vision mission and OBE</a:t>
            </a:r>
            <a:r>
              <a:rPr lang="en-US" sz="4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9498" y="1965021"/>
            <a:ext cx="12720007" cy="7155004"/>
          </a:xfrm>
          <a:custGeom>
            <a:avLst/>
            <a:gdLst/>
            <a:ahLst/>
            <a:cxnLst/>
            <a:rect l="l" t="t" r="r" b="b"/>
            <a:pathLst>
              <a:path w="12720007" h="7155004">
                <a:moveTo>
                  <a:pt x="0" y="0"/>
                </a:moveTo>
                <a:lnTo>
                  <a:pt x="12720007" y="0"/>
                </a:lnTo>
                <a:lnTo>
                  <a:pt x="12720007" y="7155004"/>
                </a:lnTo>
                <a:lnTo>
                  <a:pt x="0" y="7155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86533" y="547052"/>
            <a:ext cx="14252972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When user choose faculty from home page login </a:t>
            </a:r>
            <a:r>
              <a:rPr lang="en-US" sz="4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67137" y="2199979"/>
            <a:ext cx="13113483" cy="7376334"/>
          </a:xfrm>
          <a:custGeom>
            <a:avLst/>
            <a:gdLst/>
            <a:ahLst/>
            <a:cxnLst/>
            <a:rect l="l" t="t" r="r" b="b"/>
            <a:pathLst>
              <a:path w="13113483" h="7376334">
                <a:moveTo>
                  <a:pt x="0" y="0"/>
                </a:moveTo>
                <a:lnTo>
                  <a:pt x="13113483" y="0"/>
                </a:lnTo>
                <a:lnTo>
                  <a:pt x="13113483" y="7376334"/>
                </a:lnTo>
                <a:lnTo>
                  <a:pt x="0" y="7376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22075" y="547052"/>
            <a:ext cx="12036028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Faculty can view details of student status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87090" y="-547328"/>
            <a:ext cx="18475090" cy="3422866"/>
          </a:xfrm>
          <a:prstGeom prst="rect">
            <a:avLst/>
          </a:prstGeom>
          <a:solidFill>
            <a:srgbClr val="2ED9C3"/>
          </a:solidFill>
        </p:spPr>
      </p:sp>
      <p:sp>
        <p:nvSpPr>
          <p:cNvPr id="3" name="AutoShape 3"/>
          <p:cNvSpPr/>
          <p:nvPr/>
        </p:nvSpPr>
        <p:spPr>
          <a:xfrm>
            <a:off x="-187090" y="2875538"/>
            <a:ext cx="18431494" cy="0"/>
          </a:xfrm>
          <a:prstGeom prst="line">
            <a:avLst/>
          </a:prstGeom>
          <a:ln w="19050" cap="rnd">
            <a:solidFill>
              <a:srgbClr val="23087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366531"/>
            <a:ext cx="15814168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30871"/>
                </a:solidFill>
                <a:latin typeface="Luciole"/>
                <a:ea typeface="Luciole"/>
                <a:cs typeface="Luciole"/>
                <a:sym typeface="Luciole"/>
              </a:rPr>
              <a:t>FUTURE SCOPE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30871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6126" y="3266575"/>
            <a:ext cx="7017663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6" lvl="1" indent="-431803" algn="ctr">
              <a:lnSpc>
                <a:spcPts val="5600"/>
              </a:lnSpc>
              <a:buAutoNum type="arabicPeriod"/>
            </a:pPr>
            <a:r>
              <a:rPr lang="en-US" sz="4000" b="1">
                <a:solidFill>
                  <a:srgbClr val="23087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Update Announcements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6126" y="4107949"/>
            <a:ext cx="1401109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30871"/>
                </a:solidFill>
                <a:latin typeface="Canva Sans"/>
                <a:ea typeface="Canva Sans"/>
                <a:cs typeface="Canva Sans"/>
                <a:sym typeface="Canva Sans"/>
              </a:rPr>
              <a:t>          Admin can update latest notices regarding scholarship.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5957" y="4821689"/>
            <a:ext cx="6665714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230871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  <a:r>
              <a:rPr lang="en-US" sz="4000" b="1">
                <a:solidFill>
                  <a:srgbClr val="23087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Student details filtration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9796" y="5663063"/>
            <a:ext cx="16470746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30871"/>
                </a:solidFill>
                <a:latin typeface="Canva Sans"/>
                <a:ea typeface="Canva Sans"/>
                <a:cs typeface="Canva Sans"/>
                <a:sym typeface="Canva Sans"/>
              </a:rPr>
              <a:t>Faculty can see student details on the basis of different filters on student’s details  like documents , Submission status i.e By Student’s Batch, Year of study, Branch and even all Students data in one frame.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7660" y="7576954"/>
            <a:ext cx="5702856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230871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  <a:r>
              <a:rPr lang="en-US" sz="4000" b="1">
                <a:solidFill>
                  <a:srgbClr val="23087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Student Query panel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9796" y="8418328"/>
            <a:ext cx="1694820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30871"/>
                </a:solidFill>
                <a:latin typeface="Canva Sans"/>
                <a:ea typeface="Canva Sans"/>
                <a:cs typeface="Canva Sans"/>
                <a:sym typeface="Canva Sans"/>
              </a:rPr>
              <a:t>If student face any kind of issue which is not mention in FAQs they can send directly email to scholarship management authority.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49161"/>
            <a:ext cx="10208007" cy="1756428"/>
            <a:chOff x="0" y="0"/>
            <a:chExt cx="13610676" cy="2341904"/>
          </a:xfrm>
        </p:grpSpPr>
        <p:sp>
          <p:nvSpPr>
            <p:cNvPr id="3" name="TextBox 3"/>
            <p:cNvSpPr txBox="1"/>
            <p:nvPr/>
          </p:nvSpPr>
          <p:spPr>
            <a:xfrm>
              <a:off x="0" y="-133350"/>
              <a:ext cx="13610676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30871"/>
                  </a:solidFill>
                  <a:latin typeface="Luciole"/>
                  <a:ea typeface="Luciole"/>
                  <a:cs typeface="Luciole"/>
                  <a:sym typeface="Luciole"/>
                </a:rPr>
                <a:t>PRESENTATION FLOW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19181"/>
              <a:ext cx="1361067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319914"/>
            <a:ext cx="7508075" cy="940520"/>
            <a:chOff x="0" y="0"/>
            <a:chExt cx="15481151" cy="193929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15455751" cy="1913890"/>
            </a:xfrm>
            <a:custGeom>
              <a:avLst/>
              <a:gdLst/>
              <a:ahLst/>
              <a:cxnLst/>
              <a:rect l="l" t="t" r="r" b="b"/>
              <a:pathLst>
                <a:path w="15455751" h="1913890">
                  <a:moveTo>
                    <a:pt x="14498806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4498806" y="0"/>
                  </a:lnTo>
                  <a:cubicBezTo>
                    <a:pt x="15027253" y="0"/>
                    <a:pt x="15455751" y="428371"/>
                    <a:pt x="15455751" y="956945"/>
                  </a:cubicBezTo>
                  <a:cubicBezTo>
                    <a:pt x="15455751" y="1485392"/>
                    <a:pt x="15027253" y="1913890"/>
                    <a:pt x="144988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5481151" cy="1939290"/>
            </a:xfrm>
            <a:custGeom>
              <a:avLst/>
              <a:gdLst/>
              <a:ahLst/>
              <a:cxnLst/>
              <a:rect l="l" t="t" r="r" b="b"/>
              <a:pathLst>
                <a:path w="15481151" h="1939290">
                  <a:moveTo>
                    <a:pt x="14511506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4511506" y="1939290"/>
                  </a:lnTo>
                  <a:cubicBezTo>
                    <a:pt x="15046176" y="1939290"/>
                    <a:pt x="15481151" y="1504315"/>
                    <a:pt x="15481151" y="969645"/>
                  </a:cubicBezTo>
                  <a:cubicBezTo>
                    <a:pt x="15481151" y="434975"/>
                    <a:pt x="15046176" y="0"/>
                    <a:pt x="14511506" y="0"/>
                  </a:cubicBezTo>
                  <a:close/>
                  <a:moveTo>
                    <a:pt x="14511506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4511506" y="25400"/>
                  </a:lnTo>
                  <a:cubicBezTo>
                    <a:pt x="15032206" y="25400"/>
                    <a:pt x="15455751" y="448945"/>
                    <a:pt x="15455751" y="969645"/>
                  </a:cubicBezTo>
                  <a:cubicBezTo>
                    <a:pt x="15455751" y="1490345"/>
                    <a:pt x="15032206" y="1913890"/>
                    <a:pt x="145115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08418" y="5860509"/>
            <a:ext cx="7508075" cy="940520"/>
            <a:chOff x="0" y="0"/>
            <a:chExt cx="15481151" cy="1939290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15455751" cy="1913890"/>
            </a:xfrm>
            <a:custGeom>
              <a:avLst/>
              <a:gdLst/>
              <a:ahLst/>
              <a:cxnLst/>
              <a:rect l="l" t="t" r="r" b="b"/>
              <a:pathLst>
                <a:path w="15455751" h="1913890">
                  <a:moveTo>
                    <a:pt x="14498806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4498806" y="0"/>
                  </a:lnTo>
                  <a:cubicBezTo>
                    <a:pt x="15027253" y="0"/>
                    <a:pt x="15455751" y="428371"/>
                    <a:pt x="15455751" y="956945"/>
                  </a:cubicBezTo>
                  <a:cubicBezTo>
                    <a:pt x="15455751" y="1485392"/>
                    <a:pt x="15027253" y="1913890"/>
                    <a:pt x="144988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5481151" cy="1939290"/>
            </a:xfrm>
            <a:custGeom>
              <a:avLst/>
              <a:gdLst/>
              <a:ahLst/>
              <a:cxnLst/>
              <a:rect l="l" t="t" r="r" b="b"/>
              <a:pathLst>
                <a:path w="15481151" h="1939290">
                  <a:moveTo>
                    <a:pt x="14511506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4511506" y="1939290"/>
                  </a:lnTo>
                  <a:cubicBezTo>
                    <a:pt x="15046176" y="1939290"/>
                    <a:pt x="15481151" y="1504315"/>
                    <a:pt x="15481151" y="969645"/>
                  </a:cubicBezTo>
                  <a:cubicBezTo>
                    <a:pt x="15481151" y="434975"/>
                    <a:pt x="15046176" y="0"/>
                    <a:pt x="14511506" y="0"/>
                  </a:cubicBezTo>
                  <a:close/>
                  <a:moveTo>
                    <a:pt x="14511506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4511506" y="25400"/>
                  </a:lnTo>
                  <a:cubicBezTo>
                    <a:pt x="15032206" y="25400"/>
                    <a:pt x="15455751" y="448945"/>
                    <a:pt x="15455751" y="969645"/>
                  </a:cubicBezTo>
                  <a:cubicBezTo>
                    <a:pt x="15455751" y="1490345"/>
                    <a:pt x="15032206" y="1913890"/>
                    <a:pt x="145115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08418" y="5860509"/>
            <a:ext cx="1833655" cy="940520"/>
            <a:chOff x="0" y="0"/>
            <a:chExt cx="3780875" cy="193929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3755475" cy="1913890"/>
            </a:xfrm>
            <a:custGeom>
              <a:avLst/>
              <a:gdLst/>
              <a:ahLst/>
              <a:cxnLst/>
              <a:rect l="l" t="t" r="r" b="b"/>
              <a:pathLst>
                <a:path w="3755475" h="1913890">
                  <a:moveTo>
                    <a:pt x="2798530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2798530" y="0"/>
                  </a:lnTo>
                  <a:cubicBezTo>
                    <a:pt x="3326976" y="0"/>
                    <a:pt x="3755475" y="428371"/>
                    <a:pt x="3755475" y="956945"/>
                  </a:cubicBezTo>
                  <a:cubicBezTo>
                    <a:pt x="3755475" y="1485392"/>
                    <a:pt x="3326977" y="1913890"/>
                    <a:pt x="2798530" y="1913890"/>
                  </a:cubicBezTo>
                  <a:close/>
                </a:path>
              </a:pathLst>
            </a:custGeom>
            <a:solidFill>
              <a:srgbClr val="F5F5E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3780875" cy="1939290"/>
            </a:xfrm>
            <a:custGeom>
              <a:avLst/>
              <a:gdLst/>
              <a:ahLst/>
              <a:cxnLst/>
              <a:rect l="l" t="t" r="r" b="b"/>
              <a:pathLst>
                <a:path w="3780875" h="1939290">
                  <a:moveTo>
                    <a:pt x="2811230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2811230" y="1939290"/>
                  </a:lnTo>
                  <a:cubicBezTo>
                    <a:pt x="3345900" y="1939290"/>
                    <a:pt x="3780875" y="1504315"/>
                    <a:pt x="3780875" y="969645"/>
                  </a:cubicBezTo>
                  <a:cubicBezTo>
                    <a:pt x="3780875" y="434975"/>
                    <a:pt x="3345900" y="0"/>
                    <a:pt x="2811230" y="0"/>
                  </a:cubicBezTo>
                  <a:close/>
                  <a:moveTo>
                    <a:pt x="2811230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2811230" y="25400"/>
                  </a:lnTo>
                  <a:cubicBezTo>
                    <a:pt x="3331930" y="25400"/>
                    <a:pt x="3755475" y="448945"/>
                    <a:pt x="3755475" y="969645"/>
                  </a:cubicBezTo>
                  <a:cubicBezTo>
                    <a:pt x="3755475" y="1490345"/>
                    <a:pt x="3331930" y="1913890"/>
                    <a:pt x="2811230" y="1913890"/>
                  </a:cubicBezTo>
                  <a:close/>
                </a:path>
              </a:pathLst>
            </a:custGeom>
            <a:solidFill>
              <a:srgbClr val="230871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456975" y="4507599"/>
            <a:ext cx="936541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0871"/>
                </a:solidFill>
                <a:latin typeface="Luciole"/>
                <a:ea typeface="Luciole"/>
                <a:cs typeface="Luciole"/>
                <a:sym typeface="Luciole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7257" y="6048194"/>
            <a:ext cx="936541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0871"/>
                </a:solidFill>
                <a:latin typeface="Luciole"/>
                <a:ea typeface="Luciole"/>
                <a:cs typeface="Luciole"/>
                <a:sym typeface="Luciole"/>
              </a:rPr>
              <a:t>3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403052" y="4319914"/>
            <a:ext cx="7508075" cy="940520"/>
            <a:chOff x="0" y="0"/>
            <a:chExt cx="15481151" cy="1939290"/>
          </a:xfrm>
        </p:grpSpPr>
        <p:sp>
          <p:nvSpPr>
            <p:cNvPr id="17" name="Freeform 17"/>
            <p:cNvSpPr/>
            <p:nvPr/>
          </p:nvSpPr>
          <p:spPr>
            <a:xfrm>
              <a:off x="12700" y="12700"/>
              <a:ext cx="15455751" cy="1913890"/>
            </a:xfrm>
            <a:custGeom>
              <a:avLst/>
              <a:gdLst/>
              <a:ahLst/>
              <a:cxnLst/>
              <a:rect l="l" t="t" r="r" b="b"/>
              <a:pathLst>
                <a:path w="15455751" h="1913890">
                  <a:moveTo>
                    <a:pt x="14498806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4498806" y="0"/>
                  </a:lnTo>
                  <a:cubicBezTo>
                    <a:pt x="15027253" y="0"/>
                    <a:pt x="15455751" y="428371"/>
                    <a:pt x="15455751" y="956945"/>
                  </a:cubicBezTo>
                  <a:cubicBezTo>
                    <a:pt x="15455751" y="1485392"/>
                    <a:pt x="15027253" y="1913890"/>
                    <a:pt x="144988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5481151" cy="1939290"/>
            </a:xfrm>
            <a:custGeom>
              <a:avLst/>
              <a:gdLst/>
              <a:ahLst/>
              <a:cxnLst/>
              <a:rect l="l" t="t" r="r" b="b"/>
              <a:pathLst>
                <a:path w="15481151" h="1939290">
                  <a:moveTo>
                    <a:pt x="14511506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4511506" y="1939290"/>
                  </a:lnTo>
                  <a:cubicBezTo>
                    <a:pt x="15046176" y="1939290"/>
                    <a:pt x="15481151" y="1504315"/>
                    <a:pt x="15481151" y="969645"/>
                  </a:cubicBezTo>
                  <a:cubicBezTo>
                    <a:pt x="15481151" y="434975"/>
                    <a:pt x="15046176" y="0"/>
                    <a:pt x="14511506" y="0"/>
                  </a:cubicBezTo>
                  <a:close/>
                  <a:moveTo>
                    <a:pt x="14511506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4511506" y="25400"/>
                  </a:lnTo>
                  <a:cubicBezTo>
                    <a:pt x="15032206" y="25400"/>
                    <a:pt x="15455751" y="448945"/>
                    <a:pt x="15455751" y="969645"/>
                  </a:cubicBezTo>
                  <a:cubicBezTo>
                    <a:pt x="15455751" y="1490345"/>
                    <a:pt x="15032206" y="1913890"/>
                    <a:pt x="145115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403052" y="4319914"/>
            <a:ext cx="1833655" cy="940520"/>
            <a:chOff x="0" y="0"/>
            <a:chExt cx="3780875" cy="1939290"/>
          </a:xfrm>
        </p:grpSpPr>
        <p:sp>
          <p:nvSpPr>
            <p:cNvPr id="20" name="Freeform 20"/>
            <p:cNvSpPr/>
            <p:nvPr/>
          </p:nvSpPr>
          <p:spPr>
            <a:xfrm>
              <a:off x="12700" y="12700"/>
              <a:ext cx="3755475" cy="1913890"/>
            </a:xfrm>
            <a:custGeom>
              <a:avLst/>
              <a:gdLst/>
              <a:ahLst/>
              <a:cxnLst/>
              <a:rect l="l" t="t" r="r" b="b"/>
              <a:pathLst>
                <a:path w="3755475" h="1913890">
                  <a:moveTo>
                    <a:pt x="2798530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2798530" y="0"/>
                  </a:lnTo>
                  <a:cubicBezTo>
                    <a:pt x="3326976" y="0"/>
                    <a:pt x="3755475" y="428371"/>
                    <a:pt x="3755475" y="956945"/>
                  </a:cubicBezTo>
                  <a:cubicBezTo>
                    <a:pt x="3755475" y="1485392"/>
                    <a:pt x="3326977" y="1913890"/>
                    <a:pt x="2798530" y="1913890"/>
                  </a:cubicBezTo>
                  <a:close/>
                </a:path>
              </a:pathLst>
            </a:custGeom>
            <a:solidFill>
              <a:srgbClr val="F5F5E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3780875" cy="1939290"/>
            </a:xfrm>
            <a:custGeom>
              <a:avLst/>
              <a:gdLst/>
              <a:ahLst/>
              <a:cxnLst/>
              <a:rect l="l" t="t" r="r" b="b"/>
              <a:pathLst>
                <a:path w="3780875" h="1939290">
                  <a:moveTo>
                    <a:pt x="2811230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2811230" y="1939290"/>
                  </a:lnTo>
                  <a:cubicBezTo>
                    <a:pt x="3345900" y="1939290"/>
                    <a:pt x="3780875" y="1504315"/>
                    <a:pt x="3780875" y="969645"/>
                  </a:cubicBezTo>
                  <a:cubicBezTo>
                    <a:pt x="3780875" y="434975"/>
                    <a:pt x="3345900" y="0"/>
                    <a:pt x="2811230" y="0"/>
                  </a:cubicBezTo>
                  <a:close/>
                  <a:moveTo>
                    <a:pt x="2811230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2811230" y="25400"/>
                  </a:lnTo>
                  <a:cubicBezTo>
                    <a:pt x="3331930" y="25400"/>
                    <a:pt x="3755475" y="448945"/>
                    <a:pt x="3755475" y="969645"/>
                  </a:cubicBezTo>
                  <a:cubicBezTo>
                    <a:pt x="3755475" y="1490345"/>
                    <a:pt x="3331930" y="1913890"/>
                    <a:pt x="2811230" y="1913890"/>
                  </a:cubicBezTo>
                  <a:close/>
                </a:path>
              </a:pathLst>
            </a:custGeom>
            <a:solidFill>
              <a:srgbClr val="230871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9403052" y="5852130"/>
            <a:ext cx="7508075" cy="940520"/>
            <a:chOff x="0" y="0"/>
            <a:chExt cx="15481151" cy="1939290"/>
          </a:xfrm>
        </p:grpSpPr>
        <p:sp>
          <p:nvSpPr>
            <p:cNvPr id="23" name="Freeform 23"/>
            <p:cNvSpPr/>
            <p:nvPr/>
          </p:nvSpPr>
          <p:spPr>
            <a:xfrm>
              <a:off x="12700" y="12700"/>
              <a:ext cx="15455751" cy="1913890"/>
            </a:xfrm>
            <a:custGeom>
              <a:avLst/>
              <a:gdLst/>
              <a:ahLst/>
              <a:cxnLst/>
              <a:rect l="l" t="t" r="r" b="b"/>
              <a:pathLst>
                <a:path w="15455751" h="1913890">
                  <a:moveTo>
                    <a:pt x="14498806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4498806" y="0"/>
                  </a:lnTo>
                  <a:cubicBezTo>
                    <a:pt x="15027253" y="0"/>
                    <a:pt x="15455751" y="428371"/>
                    <a:pt x="15455751" y="956945"/>
                  </a:cubicBezTo>
                  <a:cubicBezTo>
                    <a:pt x="15455751" y="1485392"/>
                    <a:pt x="15027253" y="1913890"/>
                    <a:pt x="144988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5481151" cy="1939290"/>
            </a:xfrm>
            <a:custGeom>
              <a:avLst/>
              <a:gdLst/>
              <a:ahLst/>
              <a:cxnLst/>
              <a:rect l="l" t="t" r="r" b="b"/>
              <a:pathLst>
                <a:path w="15481151" h="1939290">
                  <a:moveTo>
                    <a:pt x="14511506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4511506" y="1939290"/>
                  </a:lnTo>
                  <a:cubicBezTo>
                    <a:pt x="15046176" y="1939290"/>
                    <a:pt x="15481151" y="1504315"/>
                    <a:pt x="15481151" y="969645"/>
                  </a:cubicBezTo>
                  <a:cubicBezTo>
                    <a:pt x="15481151" y="434975"/>
                    <a:pt x="15046176" y="0"/>
                    <a:pt x="14511506" y="0"/>
                  </a:cubicBezTo>
                  <a:close/>
                  <a:moveTo>
                    <a:pt x="14511506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4511506" y="25400"/>
                  </a:lnTo>
                  <a:cubicBezTo>
                    <a:pt x="15032206" y="25400"/>
                    <a:pt x="15455751" y="448945"/>
                    <a:pt x="15455751" y="969645"/>
                  </a:cubicBezTo>
                  <a:cubicBezTo>
                    <a:pt x="15455751" y="1490345"/>
                    <a:pt x="15032206" y="1913890"/>
                    <a:pt x="145115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9403052" y="5860509"/>
            <a:ext cx="1833655" cy="940520"/>
            <a:chOff x="0" y="0"/>
            <a:chExt cx="3780875" cy="1939290"/>
          </a:xfrm>
        </p:grpSpPr>
        <p:sp>
          <p:nvSpPr>
            <p:cNvPr id="26" name="Freeform 26"/>
            <p:cNvSpPr/>
            <p:nvPr/>
          </p:nvSpPr>
          <p:spPr>
            <a:xfrm>
              <a:off x="12700" y="12700"/>
              <a:ext cx="3755475" cy="1913890"/>
            </a:xfrm>
            <a:custGeom>
              <a:avLst/>
              <a:gdLst/>
              <a:ahLst/>
              <a:cxnLst/>
              <a:rect l="l" t="t" r="r" b="b"/>
              <a:pathLst>
                <a:path w="3755475" h="1913890">
                  <a:moveTo>
                    <a:pt x="2798530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2798530" y="0"/>
                  </a:lnTo>
                  <a:cubicBezTo>
                    <a:pt x="3326976" y="0"/>
                    <a:pt x="3755475" y="428371"/>
                    <a:pt x="3755475" y="956945"/>
                  </a:cubicBezTo>
                  <a:cubicBezTo>
                    <a:pt x="3755475" y="1485392"/>
                    <a:pt x="3326977" y="1913890"/>
                    <a:pt x="2798530" y="1913890"/>
                  </a:cubicBezTo>
                  <a:close/>
                </a:path>
              </a:pathLst>
            </a:custGeom>
            <a:solidFill>
              <a:srgbClr val="F5F5E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3780875" cy="1939290"/>
            </a:xfrm>
            <a:custGeom>
              <a:avLst/>
              <a:gdLst/>
              <a:ahLst/>
              <a:cxnLst/>
              <a:rect l="l" t="t" r="r" b="b"/>
              <a:pathLst>
                <a:path w="3780875" h="1939290">
                  <a:moveTo>
                    <a:pt x="2811230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2811230" y="1939290"/>
                  </a:lnTo>
                  <a:cubicBezTo>
                    <a:pt x="3345900" y="1939290"/>
                    <a:pt x="3780875" y="1504315"/>
                    <a:pt x="3780875" y="969645"/>
                  </a:cubicBezTo>
                  <a:cubicBezTo>
                    <a:pt x="3780875" y="434975"/>
                    <a:pt x="3345900" y="0"/>
                    <a:pt x="2811230" y="0"/>
                  </a:cubicBezTo>
                  <a:close/>
                  <a:moveTo>
                    <a:pt x="2811230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2811230" y="25400"/>
                  </a:lnTo>
                  <a:cubicBezTo>
                    <a:pt x="3331930" y="25400"/>
                    <a:pt x="3755475" y="448945"/>
                    <a:pt x="3755475" y="969645"/>
                  </a:cubicBezTo>
                  <a:cubicBezTo>
                    <a:pt x="3755475" y="1490345"/>
                    <a:pt x="3331930" y="1913890"/>
                    <a:pt x="2811230" y="1913890"/>
                  </a:cubicBezTo>
                  <a:close/>
                </a:path>
              </a:pathLst>
            </a:custGeom>
            <a:solidFill>
              <a:srgbClr val="230871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9903303" y="4577131"/>
            <a:ext cx="833154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0871"/>
                </a:solidFill>
                <a:latin typeface="Luciole"/>
                <a:ea typeface="Luciole"/>
                <a:cs typeface="Luciole"/>
                <a:sym typeface="Luciole"/>
              </a:rPr>
              <a:t>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03303" y="5978662"/>
            <a:ext cx="833154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0871"/>
                </a:solidFill>
                <a:latin typeface="Luciole"/>
                <a:ea typeface="Luciole"/>
                <a:cs typeface="Luciole"/>
                <a:sym typeface="Luciole"/>
              </a:rPr>
              <a:t>4</a:t>
            </a:r>
          </a:p>
        </p:txBody>
      </p:sp>
      <p:sp>
        <p:nvSpPr>
          <p:cNvPr id="30" name="AutoShape 30"/>
          <p:cNvSpPr/>
          <p:nvPr/>
        </p:nvSpPr>
        <p:spPr>
          <a:xfrm>
            <a:off x="0" y="1009650"/>
            <a:ext cx="18287098" cy="0"/>
          </a:xfrm>
          <a:prstGeom prst="line">
            <a:avLst/>
          </a:prstGeom>
          <a:ln w="19050" cap="rnd">
            <a:solidFill>
              <a:srgbClr val="23087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600425" y="478555"/>
            <a:ext cx="856549" cy="214137"/>
          </a:xfrm>
          <a:custGeom>
            <a:avLst/>
            <a:gdLst/>
            <a:ahLst/>
            <a:cxnLst/>
            <a:rect l="l" t="t" r="r" b="b"/>
            <a:pathLst>
              <a:path w="856549" h="214137">
                <a:moveTo>
                  <a:pt x="0" y="0"/>
                </a:moveTo>
                <a:lnTo>
                  <a:pt x="856550" y="0"/>
                </a:lnTo>
                <a:lnTo>
                  <a:pt x="856550" y="214137"/>
                </a:lnTo>
                <a:lnTo>
                  <a:pt x="0" y="214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028700" y="4319914"/>
            <a:ext cx="1833655" cy="940520"/>
            <a:chOff x="0" y="0"/>
            <a:chExt cx="3780875" cy="1939290"/>
          </a:xfrm>
        </p:grpSpPr>
        <p:sp>
          <p:nvSpPr>
            <p:cNvPr id="33" name="Freeform 33"/>
            <p:cNvSpPr/>
            <p:nvPr/>
          </p:nvSpPr>
          <p:spPr>
            <a:xfrm>
              <a:off x="12700" y="12700"/>
              <a:ext cx="3755475" cy="1913890"/>
            </a:xfrm>
            <a:custGeom>
              <a:avLst/>
              <a:gdLst/>
              <a:ahLst/>
              <a:cxnLst/>
              <a:rect l="l" t="t" r="r" b="b"/>
              <a:pathLst>
                <a:path w="3755475" h="1913890">
                  <a:moveTo>
                    <a:pt x="2798530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2798530" y="0"/>
                  </a:lnTo>
                  <a:cubicBezTo>
                    <a:pt x="3326976" y="0"/>
                    <a:pt x="3755475" y="428371"/>
                    <a:pt x="3755475" y="956945"/>
                  </a:cubicBezTo>
                  <a:cubicBezTo>
                    <a:pt x="3755475" y="1485392"/>
                    <a:pt x="3326977" y="1913890"/>
                    <a:pt x="2798530" y="1913890"/>
                  </a:cubicBezTo>
                  <a:close/>
                </a:path>
              </a:pathLst>
            </a:custGeom>
            <a:solidFill>
              <a:srgbClr val="F5F5E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3780875" cy="1939290"/>
            </a:xfrm>
            <a:custGeom>
              <a:avLst/>
              <a:gdLst/>
              <a:ahLst/>
              <a:cxnLst/>
              <a:rect l="l" t="t" r="r" b="b"/>
              <a:pathLst>
                <a:path w="3780875" h="1939290">
                  <a:moveTo>
                    <a:pt x="2811230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2811230" y="1939290"/>
                  </a:lnTo>
                  <a:cubicBezTo>
                    <a:pt x="3345900" y="1939290"/>
                    <a:pt x="3780875" y="1504315"/>
                    <a:pt x="3780875" y="969645"/>
                  </a:cubicBezTo>
                  <a:cubicBezTo>
                    <a:pt x="3780875" y="434975"/>
                    <a:pt x="3345900" y="0"/>
                    <a:pt x="2811230" y="0"/>
                  </a:cubicBezTo>
                  <a:close/>
                  <a:moveTo>
                    <a:pt x="2811230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2811230" y="25400"/>
                  </a:lnTo>
                  <a:cubicBezTo>
                    <a:pt x="3331930" y="25400"/>
                    <a:pt x="3755475" y="448945"/>
                    <a:pt x="3755475" y="969645"/>
                  </a:cubicBezTo>
                  <a:cubicBezTo>
                    <a:pt x="3755475" y="1490345"/>
                    <a:pt x="3331930" y="1913890"/>
                    <a:pt x="2811230" y="1913890"/>
                  </a:cubicBezTo>
                  <a:close/>
                </a:path>
              </a:pathLst>
            </a:custGeom>
            <a:solidFill>
              <a:srgbClr val="230871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1008418" y="4466641"/>
            <a:ext cx="183365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534951" y="4466641"/>
            <a:ext cx="449557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CFBFB"/>
                </a:solidFill>
                <a:latin typeface="Canva Sans"/>
                <a:ea typeface="Canva Sans"/>
                <a:cs typeface="Canva Sans"/>
                <a:sym typeface="Canva Sans"/>
              </a:rPr>
              <a:t>INTRODUCTION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082924" y="4466641"/>
            <a:ext cx="528122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CFBFB"/>
                </a:solidFill>
                <a:latin typeface="Canva Sans"/>
                <a:ea typeface="Canva Sans"/>
                <a:cs typeface="Canva Sans"/>
                <a:sym typeface="Canva Sans"/>
              </a:rPr>
              <a:t>PROBLEM STATEMENT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099220" y="6007237"/>
            <a:ext cx="449557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CFBFB"/>
                </a:solidFill>
                <a:latin typeface="Canva Sans"/>
                <a:ea typeface="Canva Sans"/>
                <a:cs typeface="Canva Sans"/>
                <a:sym typeface="Canva Sans"/>
              </a:rPr>
              <a:t>PROBLEM SOLUTION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236707" y="5937704"/>
            <a:ext cx="528122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CFBFB"/>
                </a:solidFill>
                <a:latin typeface="Canva Sans"/>
                <a:ea typeface="Canva Sans"/>
                <a:cs typeface="Canva Sans"/>
                <a:sym typeface="Canva Sans"/>
              </a:rPr>
              <a:t>WORK FLOW OF SYSTEM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028700" y="7324904"/>
            <a:ext cx="7508075" cy="940520"/>
            <a:chOff x="0" y="0"/>
            <a:chExt cx="15481151" cy="1939290"/>
          </a:xfrm>
        </p:grpSpPr>
        <p:sp>
          <p:nvSpPr>
            <p:cNvPr id="41" name="Freeform 41"/>
            <p:cNvSpPr/>
            <p:nvPr/>
          </p:nvSpPr>
          <p:spPr>
            <a:xfrm>
              <a:off x="12700" y="12700"/>
              <a:ext cx="15455751" cy="1913890"/>
            </a:xfrm>
            <a:custGeom>
              <a:avLst/>
              <a:gdLst/>
              <a:ahLst/>
              <a:cxnLst/>
              <a:rect l="l" t="t" r="r" b="b"/>
              <a:pathLst>
                <a:path w="15455751" h="1913890">
                  <a:moveTo>
                    <a:pt x="14498806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4498806" y="0"/>
                  </a:lnTo>
                  <a:cubicBezTo>
                    <a:pt x="15027253" y="0"/>
                    <a:pt x="15455751" y="428371"/>
                    <a:pt x="15455751" y="956945"/>
                  </a:cubicBezTo>
                  <a:cubicBezTo>
                    <a:pt x="15455751" y="1485392"/>
                    <a:pt x="15027253" y="1913890"/>
                    <a:pt x="144988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0"/>
              <a:ext cx="15481151" cy="1939290"/>
            </a:xfrm>
            <a:custGeom>
              <a:avLst/>
              <a:gdLst/>
              <a:ahLst/>
              <a:cxnLst/>
              <a:rect l="l" t="t" r="r" b="b"/>
              <a:pathLst>
                <a:path w="15481151" h="1939290">
                  <a:moveTo>
                    <a:pt x="14511506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4511506" y="1939290"/>
                  </a:lnTo>
                  <a:cubicBezTo>
                    <a:pt x="15046176" y="1939290"/>
                    <a:pt x="15481151" y="1504315"/>
                    <a:pt x="15481151" y="969645"/>
                  </a:cubicBezTo>
                  <a:cubicBezTo>
                    <a:pt x="15481151" y="434975"/>
                    <a:pt x="15046176" y="0"/>
                    <a:pt x="14511506" y="0"/>
                  </a:cubicBezTo>
                  <a:close/>
                  <a:moveTo>
                    <a:pt x="14511506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4511506" y="25400"/>
                  </a:lnTo>
                  <a:cubicBezTo>
                    <a:pt x="15032206" y="25400"/>
                    <a:pt x="15455751" y="448945"/>
                    <a:pt x="15455751" y="969645"/>
                  </a:cubicBezTo>
                  <a:cubicBezTo>
                    <a:pt x="15455751" y="1490345"/>
                    <a:pt x="15032206" y="1913890"/>
                    <a:pt x="145115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1028700" y="7324904"/>
            <a:ext cx="1833655" cy="940520"/>
            <a:chOff x="0" y="0"/>
            <a:chExt cx="3780875" cy="1939290"/>
          </a:xfrm>
        </p:grpSpPr>
        <p:sp>
          <p:nvSpPr>
            <p:cNvPr id="44" name="Freeform 44"/>
            <p:cNvSpPr/>
            <p:nvPr/>
          </p:nvSpPr>
          <p:spPr>
            <a:xfrm>
              <a:off x="12700" y="12700"/>
              <a:ext cx="3755475" cy="1913890"/>
            </a:xfrm>
            <a:custGeom>
              <a:avLst/>
              <a:gdLst/>
              <a:ahLst/>
              <a:cxnLst/>
              <a:rect l="l" t="t" r="r" b="b"/>
              <a:pathLst>
                <a:path w="3755475" h="1913890">
                  <a:moveTo>
                    <a:pt x="2798530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2798530" y="0"/>
                  </a:lnTo>
                  <a:cubicBezTo>
                    <a:pt x="3326976" y="0"/>
                    <a:pt x="3755475" y="428371"/>
                    <a:pt x="3755475" y="956945"/>
                  </a:cubicBezTo>
                  <a:cubicBezTo>
                    <a:pt x="3755475" y="1485392"/>
                    <a:pt x="3326977" y="1913890"/>
                    <a:pt x="2798530" y="1913890"/>
                  </a:cubicBezTo>
                  <a:close/>
                </a:path>
              </a:pathLst>
            </a:custGeom>
            <a:solidFill>
              <a:srgbClr val="F5F5EF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0" y="0"/>
              <a:ext cx="3780875" cy="1939290"/>
            </a:xfrm>
            <a:custGeom>
              <a:avLst/>
              <a:gdLst/>
              <a:ahLst/>
              <a:cxnLst/>
              <a:rect l="l" t="t" r="r" b="b"/>
              <a:pathLst>
                <a:path w="3780875" h="1939290">
                  <a:moveTo>
                    <a:pt x="2811230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2811230" y="1939290"/>
                  </a:lnTo>
                  <a:cubicBezTo>
                    <a:pt x="3345900" y="1939290"/>
                    <a:pt x="3780875" y="1504315"/>
                    <a:pt x="3780875" y="969645"/>
                  </a:cubicBezTo>
                  <a:cubicBezTo>
                    <a:pt x="3780875" y="434975"/>
                    <a:pt x="3345900" y="0"/>
                    <a:pt x="2811230" y="0"/>
                  </a:cubicBezTo>
                  <a:close/>
                  <a:moveTo>
                    <a:pt x="2811230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2811230" y="25400"/>
                  </a:lnTo>
                  <a:cubicBezTo>
                    <a:pt x="3331930" y="25400"/>
                    <a:pt x="3755475" y="448945"/>
                    <a:pt x="3755475" y="969645"/>
                  </a:cubicBezTo>
                  <a:cubicBezTo>
                    <a:pt x="3755475" y="1490345"/>
                    <a:pt x="3331930" y="1913890"/>
                    <a:pt x="2811230" y="1913890"/>
                  </a:cubicBezTo>
                  <a:close/>
                </a:path>
              </a:pathLst>
            </a:custGeom>
            <a:solidFill>
              <a:srgbClr val="230871"/>
            </a:solidFill>
          </p:spPr>
        </p:sp>
      </p:grpSp>
      <p:sp>
        <p:nvSpPr>
          <p:cNvPr id="46" name="TextBox 46"/>
          <p:cNvSpPr txBox="1"/>
          <p:nvPr/>
        </p:nvSpPr>
        <p:spPr>
          <a:xfrm>
            <a:off x="1477257" y="7515404"/>
            <a:ext cx="833154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0871"/>
                </a:solidFill>
                <a:latin typeface="Luciole"/>
                <a:ea typeface="Luciole"/>
                <a:cs typeface="Luciole"/>
                <a:sym typeface="Luciole"/>
              </a:rPr>
              <a:t>5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099220" y="7471632"/>
            <a:ext cx="516835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CFBFB"/>
                </a:solidFill>
                <a:latin typeface="Canva Sans"/>
                <a:ea typeface="Canva Sans"/>
                <a:cs typeface="Canva Sans"/>
                <a:sym typeface="Canva Sans"/>
              </a:rPr>
              <a:t>IMPACTS AND BENIFITS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9403052" y="7324904"/>
            <a:ext cx="7508075" cy="940520"/>
            <a:chOff x="0" y="0"/>
            <a:chExt cx="15481151" cy="1939290"/>
          </a:xfrm>
        </p:grpSpPr>
        <p:sp>
          <p:nvSpPr>
            <p:cNvPr id="49" name="Freeform 49"/>
            <p:cNvSpPr/>
            <p:nvPr/>
          </p:nvSpPr>
          <p:spPr>
            <a:xfrm>
              <a:off x="12700" y="12700"/>
              <a:ext cx="15455751" cy="1913890"/>
            </a:xfrm>
            <a:custGeom>
              <a:avLst/>
              <a:gdLst/>
              <a:ahLst/>
              <a:cxnLst/>
              <a:rect l="l" t="t" r="r" b="b"/>
              <a:pathLst>
                <a:path w="15455751" h="1913890">
                  <a:moveTo>
                    <a:pt x="14498806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4498806" y="0"/>
                  </a:lnTo>
                  <a:cubicBezTo>
                    <a:pt x="15027253" y="0"/>
                    <a:pt x="15455751" y="428371"/>
                    <a:pt x="15455751" y="956945"/>
                  </a:cubicBezTo>
                  <a:cubicBezTo>
                    <a:pt x="15455751" y="1485392"/>
                    <a:pt x="15027253" y="1913890"/>
                    <a:pt x="144988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0"/>
              <a:ext cx="15481151" cy="1939290"/>
            </a:xfrm>
            <a:custGeom>
              <a:avLst/>
              <a:gdLst/>
              <a:ahLst/>
              <a:cxnLst/>
              <a:rect l="l" t="t" r="r" b="b"/>
              <a:pathLst>
                <a:path w="15481151" h="1939290">
                  <a:moveTo>
                    <a:pt x="14511506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4511506" y="1939290"/>
                  </a:lnTo>
                  <a:cubicBezTo>
                    <a:pt x="15046176" y="1939290"/>
                    <a:pt x="15481151" y="1504315"/>
                    <a:pt x="15481151" y="969645"/>
                  </a:cubicBezTo>
                  <a:cubicBezTo>
                    <a:pt x="15481151" y="434975"/>
                    <a:pt x="15046176" y="0"/>
                    <a:pt x="14511506" y="0"/>
                  </a:cubicBezTo>
                  <a:close/>
                  <a:moveTo>
                    <a:pt x="14511506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4511506" y="25400"/>
                  </a:lnTo>
                  <a:cubicBezTo>
                    <a:pt x="15032206" y="25400"/>
                    <a:pt x="15455751" y="448945"/>
                    <a:pt x="15455751" y="969645"/>
                  </a:cubicBezTo>
                  <a:cubicBezTo>
                    <a:pt x="15455751" y="1490345"/>
                    <a:pt x="15032206" y="1913890"/>
                    <a:pt x="14511506" y="1913890"/>
                  </a:cubicBezTo>
                  <a:close/>
                </a:path>
              </a:pathLst>
            </a:custGeom>
            <a:solidFill>
              <a:srgbClr val="230871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9403052" y="7324904"/>
            <a:ext cx="1833655" cy="940520"/>
            <a:chOff x="0" y="0"/>
            <a:chExt cx="3780875" cy="1939290"/>
          </a:xfrm>
        </p:grpSpPr>
        <p:sp>
          <p:nvSpPr>
            <p:cNvPr id="52" name="Freeform 52"/>
            <p:cNvSpPr/>
            <p:nvPr/>
          </p:nvSpPr>
          <p:spPr>
            <a:xfrm>
              <a:off x="12700" y="12700"/>
              <a:ext cx="3755475" cy="1913890"/>
            </a:xfrm>
            <a:custGeom>
              <a:avLst/>
              <a:gdLst/>
              <a:ahLst/>
              <a:cxnLst/>
              <a:rect l="l" t="t" r="r" b="b"/>
              <a:pathLst>
                <a:path w="3755475" h="1913890">
                  <a:moveTo>
                    <a:pt x="2798530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2798530" y="0"/>
                  </a:lnTo>
                  <a:cubicBezTo>
                    <a:pt x="3326976" y="0"/>
                    <a:pt x="3755475" y="428371"/>
                    <a:pt x="3755475" y="956945"/>
                  </a:cubicBezTo>
                  <a:cubicBezTo>
                    <a:pt x="3755475" y="1485392"/>
                    <a:pt x="3326977" y="1913890"/>
                    <a:pt x="2798530" y="1913890"/>
                  </a:cubicBezTo>
                  <a:close/>
                </a:path>
              </a:pathLst>
            </a:custGeom>
            <a:solidFill>
              <a:srgbClr val="F5F5EF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0" y="0"/>
              <a:ext cx="3780875" cy="1939290"/>
            </a:xfrm>
            <a:custGeom>
              <a:avLst/>
              <a:gdLst/>
              <a:ahLst/>
              <a:cxnLst/>
              <a:rect l="l" t="t" r="r" b="b"/>
              <a:pathLst>
                <a:path w="3780875" h="1939290">
                  <a:moveTo>
                    <a:pt x="2811230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2811230" y="1939290"/>
                  </a:lnTo>
                  <a:cubicBezTo>
                    <a:pt x="3345900" y="1939290"/>
                    <a:pt x="3780875" y="1504315"/>
                    <a:pt x="3780875" y="969645"/>
                  </a:cubicBezTo>
                  <a:cubicBezTo>
                    <a:pt x="3780875" y="434975"/>
                    <a:pt x="3345900" y="0"/>
                    <a:pt x="2811230" y="0"/>
                  </a:cubicBezTo>
                  <a:close/>
                  <a:moveTo>
                    <a:pt x="2811230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2811230" y="25400"/>
                  </a:lnTo>
                  <a:cubicBezTo>
                    <a:pt x="3331930" y="25400"/>
                    <a:pt x="3755475" y="448945"/>
                    <a:pt x="3755475" y="969645"/>
                  </a:cubicBezTo>
                  <a:cubicBezTo>
                    <a:pt x="3755475" y="1490345"/>
                    <a:pt x="3331930" y="1913890"/>
                    <a:pt x="2811230" y="1913890"/>
                  </a:cubicBezTo>
                  <a:close/>
                </a:path>
              </a:pathLst>
            </a:custGeom>
            <a:solidFill>
              <a:srgbClr val="230871"/>
            </a:solidFill>
          </p:spPr>
        </p:sp>
      </p:grpSp>
      <p:sp>
        <p:nvSpPr>
          <p:cNvPr id="54" name="TextBox 54"/>
          <p:cNvSpPr txBox="1"/>
          <p:nvPr/>
        </p:nvSpPr>
        <p:spPr>
          <a:xfrm>
            <a:off x="9903303" y="7443057"/>
            <a:ext cx="833154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30871"/>
                </a:solidFill>
                <a:latin typeface="Luciole"/>
                <a:ea typeface="Luciole"/>
                <a:cs typeface="Luciole"/>
                <a:sym typeface="Luciole"/>
              </a:rPr>
              <a:t>6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516477" y="7401104"/>
            <a:ext cx="528122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CFBFB"/>
                </a:solidFill>
                <a:latin typeface="Canva Sans"/>
                <a:ea typeface="Canva Sans"/>
                <a:cs typeface="Canva Sans"/>
                <a:sym typeface="Canva Sans"/>
              </a:rPr>
              <a:t>FUTURE SCOPE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19916" y="4274503"/>
            <a:ext cx="724816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852" y="2507829"/>
            <a:ext cx="15693156" cy="6508271"/>
            <a:chOff x="0" y="0"/>
            <a:chExt cx="4133177" cy="17141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33177" cy="1714112"/>
            </a:xfrm>
            <a:custGeom>
              <a:avLst/>
              <a:gdLst/>
              <a:ahLst/>
              <a:cxnLst/>
              <a:rect l="l" t="t" r="r" b="b"/>
              <a:pathLst>
                <a:path w="4133177" h="1714112">
                  <a:moveTo>
                    <a:pt x="25160" y="0"/>
                  </a:moveTo>
                  <a:lnTo>
                    <a:pt x="4108017" y="0"/>
                  </a:lnTo>
                  <a:cubicBezTo>
                    <a:pt x="4114690" y="0"/>
                    <a:pt x="4121089" y="2651"/>
                    <a:pt x="4125807" y="7369"/>
                  </a:cubicBezTo>
                  <a:cubicBezTo>
                    <a:pt x="4130526" y="12088"/>
                    <a:pt x="4133177" y="18487"/>
                    <a:pt x="4133177" y="25160"/>
                  </a:cubicBezTo>
                  <a:lnTo>
                    <a:pt x="4133177" y="1688953"/>
                  </a:lnTo>
                  <a:cubicBezTo>
                    <a:pt x="4133177" y="1702848"/>
                    <a:pt x="4121912" y="1714112"/>
                    <a:pt x="4108017" y="1714112"/>
                  </a:cubicBezTo>
                  <a:lnTo>
                    <a:pt x="25160" y="1714112"/>
                  </a:lnTo>
                  <a:cubicBezTo>
                    <a:pt x="11264" y="1714112"/>
                    <a:pt x="0" y="1702848"/>
                    <a:pt x="0" y="1688953"/>
                  </a:cubicBezTo>
                  <a:lnTo>
                    <a:pt x="0" y="25160"/>
                  </a:lnTo>
                  <a:cubicBezTo>
                    <a:pt x="0" y="11264"/>
                    <a:pt x="11264" y="0"/>
                    <a:pt x="25160" y="0"/>
                  </a:cubicBezTo>
                  <a:close/>
                </a:path>
              </a:pathLst>
            </a:custGeom>
            <a:solidFill>
              <a:srgbClr val="2ED9C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33177" cy="1742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70406" y="933450"/>
            <a:ext cx="5620993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40759" y="3353552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798982" y="2849000"/>
            <a:ext cx="14077521" cy="636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7"/>
              </a:lnSpc>
            </a:pPr>
            <a:r>
              <a:rPr lang="en-US" sz="32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•The National Scholarship Portal (NSP) provides a centralized   platform   for students to apply for various scholarships.</a:t>
            </a:r>
          </a:p>
          <a:p>
            <a:pPr algn="just">
              <a:lnSpc>
                <a:spcPts val="4577"/>
              </a:lnSpc>
            </a:pPr>
            <a:endParaRPr lang="en-US" sz="3200">
              <a:solidFill>
                <a:srgbClr val="004AAD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577"/>
              </a:lnSpc>
            </a:pPr>
            <a:r>
              <a:rPr lang="en-US" sz="32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•The online One-Time Registration (OTR) verification system for colleges aims to streamline the scholarship application and verification process, reducing manual intervention and improving efficiency.</a:t>
            </a:r>
          </a:p>
          <a:p>
            <a:pPr algn="just">
              <a:lnSpc>
                <a:spcPts val="4577"/>
              </a:lnSpc>
            </a:pPr>
            <a:endParaRPr lang="en-US" sz="3200">
              <a:solidFill>
                <a:srgbClr val="004AAD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577"/>
              </a:lnSpc>
            </a:pPr>
            <a:r>
              <a:rPr lang="en-US" sz="32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•The proposed system will enable students to register, check their scholarship status, and receive automated notifications upon successful verification and submission. </a:t>
            </a:r>
          </a:p>
          <a:p>
            <a:pPr algn="just">
              <a:lnSpc>
                <a:spcPts val="4577"/>
              </a:lnSpc>
            </a:pPr>
            <a:endParaRPr lang="en-US" sz="3200">
              <a:solidFill>
                <a:srgbClr val="004AAD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852" y="2507829"/>
            <a:ext cx="15693156" cy="6508271"/>
            <a:chOff x="0" y="0"/>
            <a:chExt cx="4133177" cy="17141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33177" cy="1714112"/>
            </a:xfrm>
            <a:custGeom>
              <a:avLst/>
              <a:gdLst/>
              <a:ahLst/>
              <a:cxnLst/>
              <a:rect l="l" t="t" r="r" b="b"/>
              <a:pathLst>
                <a:path w="4133177" h="1714112">
                  <a:moveTo>
                    <a:pt x="25160" y="0"/>
                  </a:moveTo>
                  <a:lnTo>
                    <a:pt x="4108017" y="0"/>
                  </a:lnTo>
                  <a:cubicBezTo>
                    <a:pt x="4114690" y="0"/>
                    <a:pt x="4121089" y="2651"/>
                    <a:pt x="4125807" y="7369"/>
                  </a:cubicBezTo>
                  <a:cubicBezTo>
                    <a:pt x="4130526" y="12088"/>
                    <a:pt x="4133177" y="18487"/>
                    <a:pt x="4133177" y="25160"/>
                  </a:cubicBezTo>
                  <a:lnTo>
                    <a:pt x="4133177" y="1688953"/>
                  </a:lnTo>
                  <a:cubicBezTo>
                    <a:pt x="4133177" y="1702848"/>
                    <a:pt x="4121912" y="1714112"/>
                    <a:pt x="4108017" y="1714112"/>
                  </a:cubicBezTo>
                  <a:lnTo>
                    <a:pt x="25160" y="1714112"/>
                  </a:lnTo>
                  <a:cubicBezTo>
                    <a:pt x="11264" y="1714112"/>
                    <a:pt x="0" y="1702848"/>
                    <a:pt x="0" y="1688953"/>
                  </a:cubicBezTo>
                  <a:lnTo>
                    <a:pt x="0" y="25160"/>
                  </a:lnTo>
                  <a:cubicBezTo>
                    <a:pt x="0" y="11264"/>
                    <a:pt x="11264" y="0"/>
                    <a:pt x="25160" y="0"/>
                  </a:cubicBezTo>
                  <a:close/>
                </a:path>
              </a:pathLst>
            </a:custGeom>
            <a:solidFill>
              <a:srgbClr val="2ED9C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33177" cy="1742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19852" y="973862"/>
            <a:ext cx="339608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40759" y="3353552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798982" y="2849000"/>
            <a:ext cx="14077521" cy="520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7"/>
              </a:lnSpc>
            </a:pPr>
            <a:r>
              <a:rPr lang="en-US" sz="32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•Design and implementation of a web based platform for scholarship form submission and verification </a:t>
            </a:r>
          </a:p>
          <a:p>
            <a:pPr algn="just">
              <a:lnSpc>
                <a:spcPts val="4577"/>
              </a:lnSpc>
            </a:pPr>
            <a:endParaRPr lang="en-US" sz="3200">
              <a:solidFill>
                <a:srgbClr val="004AAD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577"/>
              </a:lnSpc>
            </a:pPr>
            <a:r>
              <a:rPr lang="en-US" sz="32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•Facilitate the College scholarship department to check the status of students scholarship application </a:t>
            </a:r>
          </a:p>
          <a:p>
            <a:pPr algn="just">
              <a:lnSpc>
                <a:spcPts val="4577"/>
              </a:lnSpc>
            </a:pPr>
            <a:endParaRPr lang="en-US" sz="3200">
              <a:solidFill>
                <a:srgbClr val="004AAD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577"/>
              </a:lnSpc>
            </a:pPr>
            <a:r>
              <a:rPr lang="en-US" sz="32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•Auto generated and send confirmationmessagesto the usersemail upon successful verification and submission. </a:t>
            </a:r>
          </a:p>
          <a:p>
            <a:pPr algn="just">
              <a:lnSpc>
                <a:spcPts val="4577"/>
              </a:lnSpc>
            </a:pPr>
            <a:endParaRPr lang="en-US" sz="3200">
              <a:solidFill>
                <a:srgbClr val="004AAD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9971" y="1690329"/>
            <a:ext cx="16057929" cy="8395394"/>
            <a:chOff x="0" y="0"/>
            <a:chExt cx="4229249" cy="221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9249" cy="2211133"/>
            </a:xfrm>
            <a:custGeom>
              <a:avLst/>
              <a:gdLst/>
              <a:ahLst/>
              <a:cxnLst/>
              <a:rect l="l" t="t" r="r" b="b"/>
              <a:pathLst>
                <a:path w="4229249" h="2211133">
                  <a:moveTo>
                    <a:pt x="24588" y="0"/>
                  </a:moveTo>
                  <a:lnTo>
                    <a:pt x="4204660" y="0"/>
                  </a:lnTo>
                  <a:cubicBezTo>
                    <a:pt x="4218240" y="0"/>
                    <a:pt x="4229249" y="11009"/>
                    <a:pt x="4229249" y="24588"/>
                  </a:cubicBezTo>
                  <a:lnTo>
                    <a:pt x="4229249" y="2186544"/>
                  </a:lnTo>
                  <a:cubicBezTo>
                    <a:pt x="4229249" y="2200124"/>
                    <a:pt x="4218240" y="2211133"/>
                    <a:pt x="4204660" y="2211133"/>
                  </a:cubicBezTo>
                  <a:lnTo>
                    <a:pt x="24588" y="2211133"/>
                  </a:lnTo>
                  <a:cubicBezTo>
                    <a:pt x="11009" y="2211133"/>
                    <a:pt x="0" y="2200124"/>
                    <a:pt x="0" y="2186544"/>
                  </a:cubicBezTo>
                  <a:lnTo>
                    <a:pt x="0" y="24588"/>
                  </a:lnTo>
                  <a:cubicBezTo>
                    <a:pt x="0" y="11009"/>
                    <a:pt x="11009" y="0"/>
                    <a:pt x="24588" y="0"/>
                  </a:cubicBezTo>
                  <a:close/>
                </a:path>
              </a:pathLst>
            </a:custGeom>
            <a:solidFill>
              <a:srgbClr val="2ED9C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29249" cy="2239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840759" y="3353552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754980" y="1855915"/>
            <a:ext cx="14778040" cy="8635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7"/>
              </a:lnSpc>
            </a:pPr>
            <a:r>
              <a:rPr lang="en-US" sz="3057" b="1" spc="15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OTR (One-Time Registration) process under the PMS government scholarship scheme is a new requirement, but there is currently no automated system in place to manage student OTR submissions or verify them.</a:t>
            </a:r>
          </a:p>
          <a:p>
            <a:pPr algn="just">
              <a:lnSpc>
                <a:spcPts val="4617"/>
              </a:lnSpc>
            </a:pPr>
            <a:endParaRPr lang="en-US" sz="3057" b="1" spc="15">
              <a:solidFill>
                <a:srgbClr val="004AA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4617"/>
              </a:lnSpc>
            </a:pPr>
            <a:r>
              <a:rPr lang="en-US" sz="3057" b="1" spc="15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 automated system exists to store or verify student OTR    submissions.</a:t>
            </a:r>
          </a:p>
          <a:p>
            <a:pPr algn="just">
              <a:lnSpc>
                <a:spcPts val="4617"/>
              </a:lnSpc>
            </a:pPr>
            <a:endParaRPr lang="en-US" sz="3057" b="1" spc="15">
              <a:solidFill>
                <a:srgbClr val="004AA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4617"/>
              </a:lnSpc>
            </a:pPr>
            <a:r>
              <a:rPr lang="en-US" sz="3057" b="1" spc="15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 centralized Scholarship Management System in the college.</a:t>
            </a:r>
          </a:p>
          <a:p>
            <a:pPr algn="just">
              <a:lnSpc>
                <a:spcPts val="4617"/>
              </a:lnSpc>
            </a:pPr>
            <a:endParaRPr lang="en-US" sz="3057" b="1" spc="15">
              <a:solidFill>
                <a:srgbClr val="004AA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4617"/>
              </a:lnSpc>
            </a:pPr>
            <a:r>
              <a:rPr lang="en-US" sz="3057" b="1" spc="15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Notices and updates are shared only through WhatsApp.</a:t>
            </a:r>
          </a:p>
          <a:p>
            <a:pPr algn="just">
              <a:lnSpc>
                <a:spcPts val="4617"/>
              </a:lnSpc>
            </a:pPr>
            <a:endParaRPr lang="en-US" sz="3057" b="1" spc="15">
              <a:solidFill>
                <a:srgbClr val="004AA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4617"/>
              </a:lnSpc>
            </a:pPr>
            <a:r>
              <a:rPr lang="en-US" sz="3057" b="1" spc="15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Students and authorities face difficulty tracking submission status.</a:t>
            </a:r>
          </a:p>
          <a:p>
            <a:pPr algn="just">
              <a:lnSpc>
                <a:spcPts val="4617"/>
              </a:lnSpc>
            </a:pPr>
            <a:endParaRPr lang="en-US" sz="3057" b="1" spc="15">
              <a:solidFill>
                <a:srgbClr val="004AA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4280"/>
              </a:lnSpc>
            </a:pPr>
            <a:endParaRPr lang="en-US" sz="3057" b="1" spc="15">
              <a:solidFill>
                <a:srgbClr val="004AA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4280"/>
              </a:lnSpc>
            </a:pPr>
            <a:r>
              <a:rPr lang="en-US" sz="3057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id="7" name="Freeform 7"/>
          <p:cNvSpPr/>
          <p:nvPr/>
        </p:nvSpPr>
        <p:spPr>
          <a:xfrm>
            <a:off x="1177422" y="4698219"/>
            <a:ext cx="371858" cy="315065"/>
          </a:xfrm>
          <a:custGeom>
            <a:avLst/>
            <a:gdLst/>
            <a:ahLst/>
            <a:cxnLst/>
            <a:rect l="l" t="t" r="r" b="b"/>
            <a:pathLst>
              <a:path w="371858" h="315065">
                <a:moveTo>
                  <a:pt x="0" y="0"/>
                </a:moveTo>
                <a:lnTo>
                  <a:pt x="371858" y="0"/>
                </a:lnTo>
                <a:lnTo>
                  <a:pt x="371858" y="315065"/>
                </a:lnTo>
                <a:lnTo>
                  <a:pt x="0" y="315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74371" y="673018"/>
            <a:ext cx="76434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 !</a:t>
            </a:r>
          </a:p>
        </p:txBody>
      </p:sp>
      <p:sp>
        <p:nvSpPr>
          <p:cNvPr id="9" name="Freeform 9"/>
          <p:cNvSpPr/>
          <p:nvPr/>
        </p:nvSpPr>
        <p:spPr>
          <a:xfrm>
            <a:off x="1177422" y="5795602"/>
            <a:ext cx="371858" cy="315065"/>
          </a:xfrm>
          <a:custGeom>
            <a:avLst/>
            <a:gdLst/>
            <a:ahLst/>
            <a:cxnLst/>
            <a:rect l="l" t="t" r="r" b="b"/>
            <a:pathLst>
              <a:path w="371858" h="315065">
                <a:moveTo>
                  <a:pt x="0" y="0"/>
                </a:moveTo>
                <a:lnTo>
                  <a:pt x="371858" y="0"/>
                </a:lnTo>
                <a:lnTo>
                  <a:pt x="371858" y="315065"/>
                </a:lnTo>
                <a:lnTo>
                  <a:pt x="0" y="315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77422" y="6892984"/>
            <a:ext cx="371858" cy="315065"/>
          </a:xfrm>
          <a:custGeom>
            <a:avLst/>
            <a:gdLst/>
            <a:ahLst/>
            <a:cxnLst/>
            <a:rect l="l" t="t" r="r" b="b"/>
            <a:pathLst>
              <a:path w="371858" h="315065">
                <a:moveTo>
                  <a:pt x="0" y="0"/>
                </a:moveTo>
                <a:lnTo>
                  <a:pt x="371858" y="0"/>
                </a:lnTo>
                <a:lnTo>
                  <a:pt x="371858" y="315065"/>
                </a:lnTo>
                <a:lnTo>
                  <a:pt x="0" y="315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77422" y="7990367"/>
            <a:ext cx="371858" cy="315065"/>
          </a:xfrm>
          <a:custGeom>
            <a:avLst/>
            <a:gdLst/>
            <a:ahLst/>
            <a:cxnLst/>
            <a:rect l="l" t="t" r="r" b="b"/>
            <a:pathLst>
              <a:path w="371858" h="315065">
                <a:moveTo>
                  <a:pt x="0" y="0"/>
                </a:moveTo>
                <a:lnTo>
                  <a:pt x="371858" y="0"/>
                </a:lnTo>
                <a:lnTo>
                  <a:pt x="371858" y="315065"/>
                </a:lnTo>
                <a:lnTo>
                  <a:pt x="0" y="315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87090" y="-547328"/>
            <a:ext cx="18475090" cy="3422866"/>
          </a:xfrm>
          <a:prstGeom prst="rect">
            <a:avLst/>
          </a:prstGeom>
          <a:solidFill>
            <a:srgbClr val="2ED9C3"/>
          </a:solidFill>
        </p:spPr>
      </p:sp>
      <p:sp>
        <p:nvSpPr>
          <p:cNvPr id="3" name="AutoShape 3"/>
          <p:cNvSpPr/>
          <p:nvPr/>
        </p:nvSpPr>
        <p:spPr>
          <a:xfrm>
            <a:off x="-187090" y="2875538"/>
            <a:ext cx="18431494" cy="0"/>
          </a:xfrm>
          <a:prstGeom prst="line">
            <a:avLst/>
          </a:prstGeom>
          <a:ln w="19050" cap="rnd">
            <a:solidFill>
              <a:srgbClr val="23087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366531"/>
            <a:ext cx="15814168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30871"/>
                </a:solidFill>
                <a:latin typeface="Luciole"/>
                <a:ea typeface="Luciole"/>
                <a:cs typeface="Luciole"/>
                <a:sym typeface="Luciole"/>
              </a:rPr>
              <a:t>PROBLEM SOLUTION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3595" y="3592133"/>
            <a:ext cx="18288000" cy="5225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7037"/>
              </a:lnSpc>
              <a:buFont typeface="Arial"/>
              <a:buChar char="•"/>
            </a:pPr>
            <a:r>
              <a:rPr lang="en-US" sz="3399" spc="142">
                <a:solidFill>
                  <a:srgbClr val="230871"/>
                </a:solidFill>
                <a:latin typeface="Canva Sans"/>
                <a:ea typeface="Canva Sans"/>
                <a:cs typeface="Canva Sans"/>
                <a:sym typeface="Canva Sans"/>
              </a:rPr>
              <a:t>Develop an automated OTR verification system .</a:t>
            </a:r>
          </a:p>
          <a:p>
            <a:pPr marL="734059" lvl="1" indent="-367030" algn="just">
              <a:lnSpc>
                <a:spcPts val="7037"/>
              </a:lnSpc>
              <a:buFont typeface="Arial"/>
              <a:buChar char="•"/>
            </a:pPr>
            <a:r>
              <a:rPr lang="en-US" sz="3399">
                <a:solidFill>
                  <a:srgbClr val="230871"/>
                </a:solidFill>
                <a:latin typeface="Canva Sans"/>
                <a:ea typeface="Canva Sans"/>
                <a:cs typeface="Canva Sans"/>
                <a:sym typeface="Canva Sans"/>
              </a:rPr>
              <a:t>Create a centralized portal for managing student scholarship records and status.</a:t>
            </a:r>
          </a:p>
          <a:p>
            <a:pPr marL="734059" lvl="1" indent="-367030" algn="just">
              <a:lnSpc>
                <a:spcPts val="7037"/>
              </a:lnSpc>
              <a:buFont typeface="Arial"/>
              <a:buChar char="•"/>
            </a:pPr>
            <a:r>
              <a:rPr lang="en-US" sz="3399">
                <a:solidFill>
                  <a:srgbClr val="230871"/>
                </a:solidFill>
                <a:latin typeface="Canva Sans"/>
                <a:ea typeface="Canva Sans"/>
                <a:cs typeface="Canva Sans"/>
                <a:sym typeface="Canva Sans"/>
              </a:rPr>
              <a:t>Enable real-time notifications for students on verification and submission updates.</a:t>
            </a:r>
          </a:p>
          <a:p>
            <a:pPr marL="734059" lvl="1" indent="-367030" algn="just">
              <a:lnSpc>
                <a:spcPts val="7037"/>
              </a:lnSpc>
              <a:buFont typeface="Arial"/>
              <a:buChar char="•"/>
            </a:pPr>
            <a:r>
              <a:rPr lang="en-US" sz="3399">
                <a:solidFill>
                  <a:srgbClr val="230871"/>
                </a:solidFill>
                <a:latin typeface="Canva Sans"/>
                <a:ea typeface="Canva Sans"/>
                <a:cs typeface="Canva Sans"/>
                <a:sym typeface="Canva Sans"/>
              </a:rPr>
              <a:t>Ensure a more transparent, organized, and efficient scholarship process.</a:t>
            </a:r>
          </a:p>
          <a:p>
            <a:pPr algn="ctr">
              <a:lnSpc>
                <a:spcPts val="7037"/>
              </a:lnSpc>
            </a:pPr>
            <a:endParaRPr lang="en-US" sz="3399">
              <a:solidFill>
                <a:srgbClr val="23087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7037"/>
              </a:lnSpc>
            </a:pPr>
            <a:endParaRPr lang="en-US" sz="3399">
              <a:solidFill>
                <a:srgbClr val="23087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30871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87090" y="-547328"/>
            <a:ext cx="18475090" cy="3422866"/>
          </a:xfrm>
          <a:prstGeom prst="rect">
            <a:avLst/>
          </a:prstGeom>
          <a:solidFill>
            <a:srgbClr val="2ED9C3"/>
          </a:solidFill>
        </p:spPr>
      </p:sp>
      <p:sp>
        <p:nvSpPr>
          <p:cNvPr id="3" name="AutoShape 3"/>
          <p:cNvSpPr/>
          <p:nvPr/>
        </p:nvSpPr>
        <p:spPr>
          <a:xfrm>
            <a:off x="-187090" y="2875538"/>
            <a:ext cx="18431494" cy="0"/>
          </a:xfrm>
          <a:prstGeom prst="line">
            <a:avLst/>
          </a:prstGeom>
          <a:ln w="19050" cap="rnd">
            <a:solidFill>
              <a:srgbClr val="23087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366531"/>
            <a:ext cx="15814168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30871"/>
                </a:solidFill>
                <a:latin typeface="Luciole"/>
                <a:ea typeface="Luciole"/>
                <a:cs typeface="Luciole"/>
                <a:sym typeface="Luciole"/>
              </a:rPr>
              <a:t>Impacts And Benifits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4667" y="3185382"/>
            <a:ext cx="7649885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6" lvl="1" indent="-431803" algn="ctr">
              <a:lnSpc>
                <a:spcPts val="5600"/>
              </a:lnSpc>
              <a:buAutoNum type="arabicPeriod"/>
            </a:pPr>
            <a:r>
              <a:rPr lang="en-US" sz="4000" b="1">
                <a:solidFill>
                  <a:srgbClr val="23087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Simplified OTR Submission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131531"/>
            <a:ext cx="14715466" cy="245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18"/>
              </a:lnSpc>
            </a:pPr>
            <a:r>
              <a:rPr lang="en-US" sz="2969">
                <a:solidFill>
                  <a:srgbClr val="230871"/>
                </a:solidFill>
                <a:latin typeface="Canva Sans"/>
                <a:ea typeface="Canva Sans"/>
                <a:cs typeface="Canva Sans"/>
                <a:sym typeface="Canva Sans"/>
              </a:rPr>
              <a:t>- Students can upload OTR card with OTR number.</a:t>
            </a:r>
          </a:p>
          <a:p>
            <a:pPr algn="just">
              <a:lnSpc>
                <a:spcPts val="5018"/>
              </a:lnSpc>
            </a:pPr>
            <a:r>
              <a:rPr lang="en-US" sz="2969">
                <a:solidFill>
                  <a:srgbClr val="230871"/>
                </a:solidFill>
                <a:latin typeface="Canva Sans"/>
                <a:ea typeface="Canva Sans"/>
                <a:cs typeface="Canva Sans"/>
                <a:sym typeface="Canva Sans"/>
              </a:rPr>
              <a:t>- Our System will verify and send e-mail to student.</a:t>
            </a:r>
          </a:p>
          <a:p>
            <a:pPr algn="just">
              <a:lnSpc>
                <a:spcPts val="5018"/>
              </a:lnSpc>
            </a:pPr>
            <a:r>
              <a:rPr lang="en-US" sz="2969">
                <a:solidFill>
                  <a:srgbClr val="230871"/>
                </a:solidFill>
                <a:latin typeface="Canva Sans"/>
                <a:ea typeface="Canva Sans"/>
                <a:cs typeface="Canva Sans"/>
                <a:sym typeface="Canva Sans"/>
              </a:rPr>
              <a:t>- Eliminates manual paperwork and back-and-forth emails.</a:t>
            </a:r>
          </a:p>
          <a:p>
            <a:pPr algn="just">
              <a:lnSpc>
                <a:spcPts val="4662"/>
              </a:lnSpc>
            </a:pPr>
            <a:endParaRPr lang="en-US" sz="2969">
              <a:solidFill>
                <a:srgbClr val="23087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4959" y="6076294"/>
            <a:ext cx="7826812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230871"/>
                </a:solidFill>
                <a:latin typeface="Canva Sans"/>
                <a:ea typeface="Canva Sans"/>
                <a:cs typeface="Canva Sans"/>
                <a:sym typeface="Canva Sans"/>
              </a:rPr>
              <a:t>2.  </a:t>
            </a:r>
            <a:r>
              <a:rPr lang="en-US" sz="4000" b="1">
                <a:solidFill>
                  <a:srgbClr val="23087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Integrity &amp; Accessibility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762012"/>
            <a:ext cx="11253549" cy="1362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75"/>
              </a:lnSpc>
            </a:pPr>
            <a:r>
              <a:rPr lang="en-US" sz="3399">
                <a:solidFill>
                  <a:srgbClr val="230871"/>
                </a:solidFill>
                <a:latin typeface="Canva Sans"/>
                <a:ea typeface="Canva Sans"/>
                <a:cs typeface="Canva Sans"/>
                <a:sym typeface="Canva Sans"/>
              </a:rPr>
              <a:t>- Scholarship management can access student details.</a:t>
            </a:r>
          </a:p>
          <a:p>
            <a:pPr algn="just">
              <a:lnSpc>
                <a:spcPts val="5575"/>
              </a:lnSpc>
            </a:pPr>
            <a:endParaRPr lang="en-US" sz="3399">
              <a:solidFill>
                <a:srgbClr val="23087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30871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87090" y="-547328"/>
            <a:ext cx="18475090" cy="3422866"/>
          </a:xfrm>
          <a:prstGeom prst="rect">
            <a:avLst/>
          </a:prstGeom>
          <a:solidFill>
            <a:srgbClr val="2ED9C3"/>
          </a:solidFill>
        </p:spPr>
      </p:sp>
      <p:sp>
        <p:nvSpPr>
          <p:cNvPr id="3" name="AutoShape 3"/>
          <p:cNvSpPr/>
          <p:nvPr/>
        </p:nvSpPr>
        <p:spPr>
          <a:xfrm>
            <a:off x="-187090" y="2875538"/>
            <a:ext cx="18431494" cy="0"/>
          </a:xfrm>
          <a:prstGeom prst="line">
            <a:avLst/>
          </a:prstGeom>
          <a:ln w="19050" cap="rnd">
            <a:solidFill>
              <a:srgbClr val="23087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286833" y="3780632"/>
            <a:ext cx="14337835" cy="5477668"/>
          </a:xfrm>
          <a:custGeom>
            <a:avLst/>
            <a:gdLst/>
            <a:ahLst/>
            <a:cxnLst/>
            <a:rect l="l" t="t" r="r" b="b"/>
            <a:pathLst>
              <a:path w="14337835" h="5477668">
                <a:moveTo>
                  <a:pt x="0" y="0"/>
                </a:moveTo>
                <a:lnTo>
                  <a:pt x="14337836" y="0"/>
                </a:lnTo>
                <a:lnTo>
                  <a:pt x="14337836" y="5477668"/>
                </a:lnTo>
                <a:lnTo>
                  <a:pt x="0" y="5477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6" b="-366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66531"/>
            <a:ext cx="15814168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30871"/>
                </a:solidFill>
                <a:latin typeface="Luciole"/>
                <a:ea typeface="Luciole"/>
                <a:cs typeface="Luciole"/>
                <a:sym typeface="Luciole"/>
              </a:rPr>
              <a:t>WORK FLOW OF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30871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06374" y="1983764"/>
            <a:ext cx="10068483" cy="6034299"/>
          </a:xfrm>
          <a:custGeom>
            <a:avLst/>
            <a:gdLst/>
            <a:ahLst/>
            <a:cxnLst/>
            <a:rect l="l" t="t" r="r" b="b"/>
            <a:pathLst>
              <a:path w="10068483" h="6034299">
                <a:moveTo>
                  <a:pt x="0" y="0"/>
                </a:moveTo>
                <a:lnTo>
                  <a:pt x="10068483" y="0"/>
                </a:lnTo>
                <a:lnTo>
                  <a:pt x="10068483" y="6034298"/>
                </a:lnTo>
                <a:lnTo>
                  <a:pt x="0" y="6034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" r="-89" b="-4850"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13491936" y="3456075"/>
            <a:ext cx="1496328" cy="5126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" name="TextBox 4"/>
          <p:cNvSpPr txBox="1"/>
          <p:nvPr/>
        </p:nvSpPr>
        <p:spPr>
          <a:xfrm>
            <a:off x="7256775" y="448310"/>
            <a:ext cx="273272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 PAGE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34673" y="2832505"/>
            <a:ext cx="345332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Login Student or Faculty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510</Words>
  <Application>Microsoft Office PowerPoint</Application>
  <PresentationFormat>Custom</PresentationFormat>
  <Paragraphs>95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Canva Sans</vt:lpstr>
      <vt:lpstr>Luciole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ACADEMICS RECORD SYSTEM</dc:title>
  <dc:creator>Navjot kaur</dc:creator>
  <cp:lastModifiedBy>Navjot kaur</cp:lastModifiedBy>
  <cp:revision>2</cp:revision>
  <dcterms:created xsi:type="dcterms:W3CDTF">2006-08-16T00:00:00Z</dcterms:created>
  <dcterms:modified xsi:type="dcterms:W3CDTF">2025-05-09T11:33:45Z</dcterms:modified>
  <dc:identifier>DAGj7_zRmFY</dc:identifier>
</cp:coreProperties>
</file>